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64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95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110.xml.rels" ContentType="application/vnd.openxmlformats-package.relationships+xml"/>
  <Override PartName="/ppt/slides/_rels/slide80.xml.rels" ContentType="application/vnd.openxmlformats-package.relationships+xml"/>
  <Override PartName="/ppt/slides/_rels/slide96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97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104.xml.rels" ContentType="application/vnd.openxmlformats-package.relationships+xml"/>
  <Override PartName="/ppt/slides/_rels/slide74.xml.rels" ContentType="application/vnd.openxmlformats-package.relationships+xml"/>
  <Override PartName="/ppt/slides/_rels/slide90.xml.rels" ContentType="application/vnd.openxmlformats-package.relationships+xml"/>
  <Override PartName="/ppt/slides/_rels/slide98.xml.rels" ContentType="application/vnd.openxmlformats-package.relationships+xml"/>
  <Override PartName="/ppt/slides/_rels/slide45.xml.rels" ContentType="application/vnd.openxmlformats-package.relationships+xml"/>
  <Override PartName="/ppt/slides/_rels/slide105.xml.rels" ContentType="application/vnd.openxmlformats-package.relationships+xml"/>
  <Override PartName="/ppt/slides/_rels/slide75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99.xml.rels" ContentType="application/vnd.openxmlformats-package.relationships+xml"/>
  <Override PartName="/ppt/slides/_rels/slide50.xml.rels" ContentType="application/vnd.openxmlformats-package.relationships+xml"/>
  <Override PartName="/ppt/slides/_rels/slide106.xml.rels" ContentType="application/vnd.openxmlformats-package.relationships+xml"/>
  <Override PartName="/ppt/slides/_rels/slide76.xml.rels" ContentType="application/vnd.openxmlformats-package.relationships+xml"/>
  <Override PartName="/ppt/slides/_rels/slide92.xml.rels" ContentType="application/vnd.openxmlformats-package.relationships+xml"/>
  <Override PartName="/ppt/slides/_rels/slide85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109.xml.rels" ContentType="application/vnd.openxmlformats-package.relationships+xml"/>
  <Override PartName="/ppt/slides/_rels/slide101.xml.rels" ContentType="application/vnd.openxmlformats-package.relationships+xml"/>
  <Override PartName="/ppt/slides/_rels/slide78.xml.rels" ContentType="application/vnd.openxmlformats-package.relationships+xml"/>
  <Override PartName="/ppt/slides/_rels/slide94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103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02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52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7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36.xml.rels" ContentType="application/vnd.openxmlformats-package.relationships+xml"/>
  <Override PartName="/ppt/slides/_rels/slide108.xml.rels" ContentType="application/vnd.openxmlformats-package.relationships+xml"/>
  <Override PartName="/ppt/slides/_rels/slide70.xml.rels" ContentType="application/vnd.openxmlformats-package.relationships+xml"/>
  <Override PartName="/ppt/slides/_rels/slide100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93.xml.rels" ContentType="application/vnd.openxmlformats-package.relationships+xml"/>
  <Override PartName="/ppt/slides/_rels/slide107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02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01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0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09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08.xml" ContentType="application/vnd.openxmlformats-officedocument.presentationml.slide+xml"/>
  <Override PartName="/ppt/slides/slide1.xml" ContentType="application/vnd.openxmlformats-officedocument.presentationml.slide+xml"/>
  <Override PartName="/ppt/slides/slide107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85.xml" ContentType="application/vnd.openxmlformats-officedocument.presentationml.slide+xml"/>
  <Override PartName="/ppt/slides/slide106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9.xml" ContentType="application/vnd.openxmlformats-officedocument.presentationml.slide+xml"/>
  <Override PartName="/ppt/slides/slide105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104.xml" ContentType="application/vnd.openxmlformats-officedocument.presentationml.slide+xml"/>
  <Override PartName="/ppt/slides/slide96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78.xml" ContentType="application/vnd.openxmlformats-officedocument.presentationml.slide+xml"/>
  <Override PartName="/ppt/slides/slide103.xml" ContentType="application/vnd.openxmlformats-officedocument.presentationml.slide+xml"/>
  <Override PartName="/ppt/slides/slide95.xml" ContentType="application/vnd.openxmlformats-officedocument.presentationml.slide+xml"/>
  <Override PartName="/ppt/slides/slide86.xml" ContentType="application/vnd.openxmlformats-officedocument.presentationml.slid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11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  <p:sldId id="341" r:id="rId89"/>
    <p:sldId id="342" r:id="rId90"/>
    <p:sldId id="343" r:id="rId91"/>
    <p:sldId id="344" r:id="rId92"/>
    <p:sldId id="345" r:id="rId93"/>
    <p:sldId id="346" r:id="rId94"/>
    <p:sldId id="347" r:id="rId95"/>
    <p:sldId id="348" r:id="rId96"/>
    <p:sldId id="349" r:id="rId97"/>
    <p:sldId id="350" r:id="rId98"/>
    <p:sldId id="351" r:id="rId99"/>
    <p:sldId id="352" r:id="rId100"/>
    <p:sldId id="353" r:id="rId101"/>
    <p:sldId id="354" r:id="rId102"/>
    <p:sldId id="355" r:id="rId103"/>
    <p:sldId id="356" r:id="rId104"/>
    <p:sldId id="357" r:id="rId105"/>
    <p:sldId id="358" r:id="rId106"/>
    <p:sldId id="359" r:id="rId107"/>
    <p:sldId id="360" r:id="rId108"/>
    <p:sldId id="361" r:id="rId109"/>
    <p:sldId id="362" r:id="rId110"/>
    <p:sldId id="363" r:id="rId111"/>
    <p:sldId id="364" r:id="rId112"/>
    <p:sldId id="365" r:id="rId11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70" Type="http://schemas.openxmlformats.org/officeDocument/2006/relationships/slide" Target="slides/slide67.xml"/><Relationship Id="rId71" Type="http://schemas.openxmlformats.org/officeDocument/2006/relationships/slide" Target="slides/slide68.xml"/><Relationship Id="rId72" Type="http://schemas.openxmlformats.org/officeDocument/2006/relationships/slide" Target="slides/slide69.xml"/><Relationship Id="rId73" Type="http://schemas.openxmlformats.org/officeDocument/2006/relationships/slide" Target="slides/slide70.xml"/><Relationship Id="rId74" Type="http://schemas.openxmlformats.org/officeDocument/2006/relationships/slide" Target="slides/slide71.xml"/><Relationship Id="rId75" Type="http://schemas.openxmlformats.org/officeDocument/2006/relationships/slide" Target="slides/slide72.xml"/><Relationship Id="rId76" Type="http://schemas.openxmlformats.org/officeDocument/2006/relationships/slide" Target="slides/slide73.xml"/><Relationship Id="rId77" Type="http://schemas.openxmlformats.org/officeDocument/2006/relationships/slide" Target="slides/slide74.xml"/><Relationship Id="rId78" Type="http://schemas.openxmlformats.org/officeDocument/2006/relationships/slide" Target="slides/slide75.xml"/><Relationship Id="rId79" Type="http://schemas.openxmlformats.org/officeDocument/2006/relationships/slide" Target="slides/slide76.xml"/><Relationship Id="rId80" Type="http://schemas.openxmlformats.org/officeDocument/2006/relationships/slide" Target="slides/slide77.xml"/><Relationship Id="rId81" Type="http://schemas.openxmlformats.org/officeDocument/2006/relationships/slide" Target="slides/slide78.xml"/><Relationship Id="rId82" Type="http://schemas.openxmlformats.org/officeDocument/2006/relationships/slide" Target="slides/slide79.xml"/><Relationship Id="rId83" Type="http://schemas.openxmlformats.org/officeDocument/2006/relationships/slide" Target="slides/slide80.xml"/><Relationship Id="rId84" Type="http://schemas.openxmlformats.org/officeDocument/2006/relationships/slide" Target="slides/slide81.xml"/><Relationship Id="rId85" Type="http://schemas.openxmlformats.org/officeDocument/2006/relationships/slide" Target="slides/slide82.xml"/><Relationship Id="rId86" Type="http://schemas.openxmlformats.org/officeDocument/2006/relationships/slide" Target="slides/slide83.xml"/><Relationship Id="rId87" Type="http://schemas.openxmlformats.org/officeDocument/2006/relationships/slide" Target="slides/slide84.xml"/><Relationship Id="rId88" Type="http://schemas.openxmlformats.org/officeDocument/2006/relationships/slide" Target="slides/slide85.xml"/><Relationship Id="rId89" Type="http://schemas.openxmlformats.org/officeDocument/2006/relationships/slide" Target="slides/slide86.xml"/><Relationship Id="rId90" Type="http://schemas.openxmlformats.org/officeDocument/2006/relationships/slide" Target="slides/slide87.xml"/><Relationship Id="rId91" Type="http://schemas.openxmlformats.org/officeDocument/2006/relationships/slide" Target="slides/slide88.xml"/><Relationship Id="rId92" Type="http://schemas.openxmlformats.org/officeDocument/2006/relationships/slide" Target="slides/slide89.xml"/><Relationship Id="rId93" Type="http://schemas.openxmlformats.org/officeDocument/2006/relationships/slide" Target="slides/slide90.xml"/><Relationship Id="rId94" Type="http://schemas.openxmlformats.org/officeDocument/2006/relationships/slide" Target="slides/slide91.xml"/><Relationship Id="rId95" Type="http://schemas.openxmlformats.org/officeDocument/2006/relationships/slide" Target="slides/slide92.xml"/><Relationship Id="rId96" Type="http://schemas.openxmlformats.org/officeDocument/2006/relationships/slide" Target="slides/slide93.xml"/><Relationship Id="rId97" Type="http://schemas.openxmlformats.org/officeDocument/2006/relationships/slide" Target="slides/slide94.xml"/><Relationship Id="rId98" Type="http://schemas.openxmlformats.org/officeDocument/2006/relationships/slide" Target="slides/slide95.xml"/><Relationship Id="rId99" Type="http://schemas.openxmlformats.org/officeDocument/2006/relationships/slide" Target="slides/slide96.xml"/><Relationship Id="rId100" Type="http://schemas.openxmlformats.org/officeDocument/2006/relationships/slide" Target="slides/slide97.xml"/><Relationship Id="rId101" Type="http://schemas.openxmlformats.org/officeDocument/2006/relationships/slide" Target="slides/slide98.xml"/><Relationship Id="rId102" Type="http://schemas.openxmlformats.org/officeDocument/2006/relationships/slide" Target="slides/slide99.xml"/><Relationship Id="rId103" Type="http://schemas.openxmlformats.org/officeDocument/2006/relationships/slide" Target="slides/slide100.xml"/><Relationship Id="rId104" Type="http://schemas.openxmlformats.org/officeDocument/2006/relationships/slide" Target="slides/slide101.xml"/><Relationship Id="rId105" Type="http://schemas.openxmlformats.org/officeDocument/2006/relationships/slide" Target="slides/slide102.xml"/><Relationship Id="rId106" Type="http://schemas.openxmlformats.org/officeDocument/2006/relationships/slide" Target="slides/slide103.xml"/><Relationship Id="rId107" Type="http://schemas.openxmlformats.org/officeDocument/2006/relationships/slide" Target="slides/slide104.xml"/><Relationship Id="rId108" Type="http://schemas.openxmlformats.org/officeDocument/2006/relationships/slide" Target="slides/slide105.xml"/><Relationship Id="rId109" Type="http://schemas.openxmlformats.org/officeDocument/2006/relationships/slide" Target="slides/slide106.xml"/><Relationship Id="rId110" Type="http://schemas.openxmlformats.org/officeDocument/2006/relationships/slide" Target="slides/slide107.xml"/><Relationship Id="rId111" Type="http://schemas.openxmlformats.org/officeDocument/2006/relationships/slide" Target="slides/slide108.xml"/><Relationship Id="rId112" Type="http://schemas.openxmlformats.org/officeDocument/2006/relationships/slide" Target="slides/slide109.xml"/><Relationship Id="rId113" Type="http://schemas.openxmlformats.org/officeDocument/2006/relationships/slide" Target="slides/slide1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1760" y="299160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784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19248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7320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31176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19248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7320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311760" y="1266480"/>
            <a:ext cx="8520120" cy="3302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852012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3278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311760" y="1266480"/>
            <a:ext cx="8520120" cy="3302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784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11760" y="299160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784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19248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73200" y="126648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31176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19248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73200" y="2991600"/>
            <a:ext cx="274320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852012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3278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3302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7840" y="299160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31176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7840" y="1266480"/>
            <a:ext cx="415764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311760" y="2991600"/>
            <a:ext cx="8520120" cy="157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7007760" y="3177000"/>
            <a:ext cx="56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l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575000" y="3158280"/>
            <a:ext cx="56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l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" name="Group 3"/>
          <p:cNvGrpSpPr/>
          <p:nvPr/>
        </p:nvGrpSpPr>
        <p:grpSpPr>
          <a:xfrm>
            <a:off x="1004400" y="1021680"/>
            <a:ext cx="7136280" cy="152640"/>
            <a:chOff x="1004400" y="1021680"/>
            <a:chExt cx="7136280" cy="152640"/>
          </a:xfrm>
        </p:grpSpPr>
        <p:sp>
          <p:nvSpPr>
            <p:cNvPr id="3" name="CustomShape 4"/>
            <p:cNvSpPr/>
            <p:nvPr/>
          </p:nvSpPr>
          <p:spPr>
            <a:xfrm rot="10800000">
              <a:off x="1004400" y="1021320"/>
              <a:ext cx="71362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76320">
              <a:solidFill>
                <a:schemeClr val="accent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 rot="10800000">
              <a:off x="1004400" y="1173600"/>
              <a:ext cx="71362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accent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1004040" y="3969000"/>
            <a:ext cx="7136280" cy="153000"/>
            <a:chOff x="1004040" y="3969000"/>
            <a:chExt cx="7136280" cy="153000"/>
          </a:xfrm>
        </p:grpSpPr>
        <p:sp>
          <p:nvSpPr>
            <p:cNvPr id="6" name="CustomShape 7"/>
            <p:cNvSpPr/>
            <p:nvPr/>
          </p:nvSpPr>
          <p:spPr>
            <a:xfrm>
              <a:off x="1004040" y="4121640"/>
              <a:ext cx="71362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76320">
              <a:solidFill>
                <a:schemeClr val="accent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1004040" y="3969000"/>
              <a:ext cx="71362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accent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1004040" y="1751760"/>
            <a:ext cx="7136280" cy="1022040"/>
          </a:xfrm>
          <a:prstGeom prst="rect">
            <a:avLst/>
          </a:prstGeom>
        </p:spPr>
        <p:txBody>
          <a:bodyPr tIns="91440" bIns="91440" anchor="b">
            <a:normAutofit fontScale="40000"/>
          </a:bodyPr>
          <a:p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B861724-B89B-4BF6-A950-8775D3880A8E}" type="slidenum">
              <a:rPr b="0" lang="en" sz="1000" spc="-1" strike="noStrike">
                <a:solidFill>
                  <a:srgbClr val="695d46"/>
                </a:solidFill>
                <a:latin typeface="Open Sans"/>
                <a:ea typeface="Open Sans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5045760"/>
            <a:ext cx="9143640" cy="97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707040"/>
          </a:xfrm>
          <a:prstGeom prst="rect">
            <a:avLst/>
          </a:prstGeom>
        </p:spPr>
        <p:txBody>
          <a:bodyPr tIns="91440" bIns="91440">
            <a:normAutofit/>
          </a:bodyPr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311760" y="1266480"/>
            <a:ext cx="8520120" cy="3302280"/>
          </a:xfrm>
          <a:prstGeom prst="rect">
            <a:avLst/>
          </a:prstGeom>
        </p:spPr>
        <p:txBody>
          <a:bodyPr tIns="91440" bIns="9144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77F42C63-7757-486D-8243-16C0BF56727F}" type="slidenum">
              <a:rPr b="0" lang="en" sz="1000" spc="-1" strike="noStrike">
                <a:solidFill>
                  <a:srgbClr val="695d46"/>
                </a:solidFill>
                <a:latin typeface="Open Sans"/>
                <a:ea typeface="Open Sans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5.xml"/>
</Relationships>
</file>

<file path=ppt/slides/_rels/slide10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10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5.xml"/>
</Relationships>
</file>

<file path=ppt/slides/_rels/slide10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hyperlink" Target="http://www.google.com/webfonts" TargetMode="External"/><Relationship Id="rId2" Type="http://schemas.openxmlformats.org/officeDocument/2006/relationships/slideLayout" Target="../slideLayouts/slideLayout15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5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5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004040" y="1751760"/>
            <a:ext cx="7136280" cy="1022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 fontScale="37000"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54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Cascadi</a:t>
            </a:r>
            <a:r>
              <a:rPr b="1" lang="en" sz="54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ng Style </a:t>
            </a:r>
            <a:r>
              <a:rPr b="1" lang="en" sz="54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Sheets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137320" y="2850120"/>
            <a:ext cx="487008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13" name="Table 3"/>
          <p:cNvGraphicFramePr/>
          <p:nvPr/>
        </p:nvGraphicFramePr>
        <p:xfrm>
          <a:off x="952560" y="1462320"/>
          <a:ext cx="7238520" cy="2723400"/>
        </p:xfrm>
        <a:graphic>
          <a:graphicData uri="http://schemas.openxmlformats.org/drawingml/2006/table">
            <a:tbl>
              <a:tblPr/>
              <a:tblGrid>
                <a:gridCol w="3619440"/>
                <a:gridCol w="3619440"/>
              </a:tblGrid>
              <a:tr h="5446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Element type selector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Universal selector (*)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446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Grouped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Pseudo-class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</a:tr>
              <a:tr h="5446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Descendent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Pseudo-element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446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ID and class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Attribute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</a:tr>
              <a:tr h="544680">
                <a:tc gridSpan="2"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8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Child, next-sibling, and following-sibling selectors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Capitalization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text-transform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none | capitalize | lowercase | uppercase | full-width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Check next slide or example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34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Capitalization</a:t>
            </a:r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Google Shape;727;p113" descr=""/>
          <p:cNvPicPr/>
          <p:nvPr/>
        </p:nvPicPr>
        <p:blipFill>
          <a:blip r:embed="rId1"/>
          <a:stretch/>
        </p:blipFill>
        <p:spPr>
          <a:xfrm>
            <a:off x="0" y="2123280"/>
            <a:ext cx="9143640" cy="298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Letter Spacing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letter-spacing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 length measurement | 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Letter Spacing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3" name="Google Shape;740;p115" descr=""/>
          <p:cNvPicPr/>
          <p:nvPr/>
        </p:nvPicPr>
        <p:blipFill>
          <a:blip r:embed="rId1"/>
          <a:stretch/>
        </p:blipFill>
        <p:spPr>
          <a:xfrm>
            <a:off x="39960" y="1953360"/>
            <a:ext cx="9143640" cy="268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List Markers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list-style-type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none | disc | circle | square | decimal | decimal-leading-zero | lower-alpha | upper-alpha | lower-latin | upper-latin | lower-roman | upper-roman | lower-greek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disc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Numbering and Lettering Styles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58" name="Table 3"/>
          <p:cNvGraphicFramePr/>
          <p:nvPr/>
        </p:nvGraphicFramePr>
        <p:xfrm>
          <a:off x="848880" y="1332720"/>
          <a:ext cx="7238520" cy="3047760"/>
        </p:xfrm>
        <a:graphic>
          <a:graphicData uri="http://schemas.openxmlformats.org/drawingml/2006/table">
            <a:tbl>
              <a:tblPr/>
              <a:tblGrid>
                <a:gridCol w="3619440"/>
                <a:gridCol w="3619440"/>
              </a:tblGrid>
              <a:tr h="43416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Keyword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Lora"/>
                          <a:ea typeface="Lora"/>
                        </a:rPr>
                        <a:t>System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efefef"/>
                    </a:solidFill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decimal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1, 2, 3, 4, 5, ...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decimal-leading-zero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01, 02, 03, 04, 05, ...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lower-alpha or lower-latin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a, b, c, d,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upper-alpha or upper-latin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A, B, C, D,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lower-roman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i, ii, iii, iv, v,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upper-roman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I, II, III, IV, V, ...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28040">
                <a:tc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lower-greek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700" spc="-1" strike="noStrike">
                          <a:solidFill>
                            <a:srgbClr val="000000"/>
                          </a:solidFill>
                          <a:latin typeface="Courier New"/>
                          <a:ea typeface="Courier New"/>
                        </a:rPr>
                        <a:t>α, β, γ, δ, ε, ... 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List Item Display Role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Any element can perform like a list item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by setting its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display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property to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list-item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3"/>
          <p:cNvSpPr/>
          <p:nvPr/>
        </p:nvSpPr>
        <p:spPr>
          <a:xfrm>
            <a:off x="1645560" y="2571840"/>
            <a:ext cx="3717720" cy="203292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.lettered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display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list-item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list-style-type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upper-alpha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List Marker Position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list-style-position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inside | outside | hanging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outside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List Marker Position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Google Shape;773;p120" descr=""/>
          <p:cNvPicPr/>
          <p:nvPr/>
        </p:nvPicPr>
        <p:blipFill>
          <a:blip r:embed="rId1"/>
          <a:stretch/>
        </p:blipFill>
        <p:spPr>
          <a:xfrm>
            <a:off x="3511440" y="95400"/>
            <a:ext cx="552852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Custom Bullets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list-style-image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url(location) | none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and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are element selectors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1690560" y="2035800"/>
            <a:ext cx="4676040" cy="277308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green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large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Custom Bullet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3"/>
          <p:cNvSpPr/>
          <p:nvPr/>
        </p:nvSpPr>
        <p:spPr>
          <a:xfrm>
            <a:off x="570600" y="1934640"/>
            <a:ext cx="7531920" cy="203292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ul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list-style-type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disc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list-style-image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url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(</a:t>
            </a:r>
            <a:r>
              <a:rPr b="1" i="1" lang="en" sz="1800" spc="-1" strike="noStrike">
                <a:solidFill>
                  <a:srgbClr val="ffb86c"/>
                </a:solidFill>
                <a:latin typeface="Courier New"/>
                <a:ea typeface="Courier New"/>
              </a:rPr>
              <a:t>/images/custom_bullet.gif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);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list-style-position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outside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Declarations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declaration is made up of a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 property</a:t>
            </a:r>
            <a:r>
              <a:rPr b="1" lang="en" sz="1800" spc="-1" strike="noStrike">
                <a:solidFill>
                  <a:srgbClr val="980000"/>
                </a:solidFill>
                <a:latin typeface="Open Sans"/>
                <a:ea typeface="Open Sans"/>
              </a:rPr>
              <a:t>/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pair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Each declaration must end with a semicolon to keep it separate from the following declaration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3386520" y="2290320"/>
            <a:ext cx="4676040" cy="277308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green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large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the html document you have created, insert the following code in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&lt;head&gt;&lt;/head&gt;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3468960" y="1841760"/>
            <a:ext cx="4968000" cy="326052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style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green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large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&lt;/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style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Grouped 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You can apply same style rule to multiple elements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CustomShape 3"/>
          <p:cNvSpPr/>
          <p:nvPr/>
        </p:nvSpPr>
        <p:spPr>
          <a:xfrm>
            <a:off x="1104120" y="1873800"/>
            <a:ext cx="445860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 ul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 td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 th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navy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 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Descendant Selectors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descendant selector targets elements that are contained within (and therefore are descendants of) another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Descendant selectors are indicated in a list separated by a character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space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following example targets emphasized text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elements, but only when they appear in list items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1279080" y="3466080"/>
            <a:ext cx="397296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li 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olive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Descendant Selectors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" name="Google Shape;170;p28" descr=""/>
          <p:cNvPicPr/>
          <p:nvPr/>
        </p:nvPicPr>
        <p:blipFill>
          <a:blip r:embed="rId1"/>
          <a:stretch/>
        </p:blipFill>
        <p:spPr>
          <a:xfrm>
            <a:off x="1080720" y="444960"/>
            <a:ext cx="8049960" cy="469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Child selector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child selector is similar to a descendant selector, but it targets only the direct children of a given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They are indicated with the greater-than symbol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&gt;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following rule affects emphasized text, but only when it is directly contained in 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 em element inside a link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a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within the paragraph would not be affected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1048320" y="3927960"/>
            <a:ext cx="423540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 &gt; 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font-weight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bold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Next-sibling selector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Targets an element that comes directly after another element with the same parent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It is indicated with a plus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+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sign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following rule gives special treatment to paragraphs that follow an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1486080" y="3084120"/>
            <a:ext cx="394884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 + 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font-style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italic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ID 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id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attribute gives an element a unique identifying name (its id reference)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ID selectors allow you to target elements by their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id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values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symbol that identifies ID selectors is the octothorpe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#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), also known as a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hash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pound symbol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274680" y="3232080"/>
            <a:ext cx="566892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li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id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sleestak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&gt;Sleestak T-shirt&lt;/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li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1" name="CustomShape 4"/>
          <p:cNvSpPr/>
          <p:nvPr/>
        </p:nvSpPr>
        <p:spPr>
          <a:xfrm>
            <a:off x="4480560" y="3784680"/>
            <a:ext cx="424332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li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#sleestak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olive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 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2" name="CustomShape 5"/>
          <p:cNvSpPr/>
          <p:nvPr/>
        </p:nvSpPr>
        <p:spPr>
          <a:xfrm>
            <a:off x="4480560" y="4496760"/>
            <a:ext cx="424332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#sleestak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olive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 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Learning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Outcomes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After completing this lesson, you should be able to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199"/>
              </a:spcBef>
              <a:buClr>
                <a:srgbClr val="695d46"/>
              </a:buClr>
              <a:buFont typeface="Open Sans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Explain what Cascading Style Sheet (CSS) 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199"/>
              </a:spcBef>
              <a:buClr>
                <a:srgbClr val="695d46"/>
              </a:buClr>
              <a:buFont typeface="Open Sans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CSS to HTML document in different ways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199"/>
              </a:spcBef>
              <a:buClr>
                <a:srgbClr val="695d46"/>
              </a:buClr>
              <a:buFont typeface="Open Sans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Explain Basic CSS concepts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Clr>
                <a:srgbClr val="695d46"/>
              </a:buClr>
              <a:buFont typeface="Open Sans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Text related styles such as font and color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Class 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class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identifier is used to classify elements into a conceptual group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Unlike the id attribute,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multiple elements may share 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class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name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 element may belong to more than one class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You can target elements belonging to the same class with 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class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selector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Class names are indicated with a period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.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at the beginning of the selector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Class 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For example, to select all paragraphs with </a:t>
            </a:r>
            <a:r>
              <a:rPr b="1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class="special"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use the following selector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1008360" y="2176200"/>
            <a:ext cx="647280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.special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orange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Class Selectors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To apply a property to all elements of the same class, omit the element name in the selector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1008360" y="2176200"/>
            <a:ext cx="647280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.special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orange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Universal Selector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universal element selector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*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matches any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following style rule puts a 1-pixel gray border around every element in the document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2199240" y="2765520"/>
            <a:ext cx="474516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*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border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px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solid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gray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Change the color of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a new rule that makes the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h2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elements orange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100-pixel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left margin to paragraph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elements by using this declaration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b5394"/>
                </a:solidFill>
                <a:latin typeface="Open Sans"/>
                <a:ea typeface="Open Sans"/>
              </a:rPr>
              <a:t>	</a:t>
            </a:r>
            <a:r>
              <a:rPr b="1" lang="en" sz="1800" spc="-1" strike="noStrike">
                <a:solidFill>
                  <a:srgbClr val="0b5394"/>
                </a:solidFill>
                <a:latin typeface="Courier New"/>
                <a:ea typeface="Courier New"/>
              </a:rPr>
              <a:t>margin-left: 100px;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100-pixel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left margin to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h2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Add an orange,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1-pixel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border to the bottom of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 by using this declaration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	</a:t>
            </a:r>
            <a:r>
              <a:rPr b="1" lang="en" sz="1800" spc="-1" strike="noStrike">
                <a:solidFill>
                  <a:srgbClr val="0b5394"/>
                </a:solidFill>
                <a:latin typeface="Courier New"/>
                <a:ea typeface="Courier New"/>
              </a:rPr>
              <a:t>border-bottom: 1px solid orange;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Move the image to the right margin, and allow text to flow around it with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float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property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2369880" y="3235320"/>
            <a:ext cx="5652720" cy="166284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050" spc="-1" strike="noStrike">
                <a:solidFill>
                  <a:srgbClr val="f8f8f2"/>
                </a:solidFill>
                <a:latin typeface="Courier New"/>
                <a:ea typeface="Courier New"/>
              </a:rPr>
              <a:t>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img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float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right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margin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0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px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34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Attaching the Styles to the Document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There are three ways that style information can be applied to an HTML document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Embedded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stylesheets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Inline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styles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External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stylesheets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Embedded style sheets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stylesheet is placed in a document via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style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rules apply only to the document where the style is embedded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912960" y="2287800"/>
            <a:ext cx="7396560" cy="24030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head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title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&gt;Required document title here&lt;/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title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style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  </a:t>
            </a:r>
            <a:r>
              <a:rPr b="1" lang="en" sz="1800" spc="-1" strike="noStrike">
                <a:solidFill>
                  <a:srgbClr val="6272a4"/>
                </a:solidFill>
                <a:latin typeface="Courier New"/>
                <a:ea typeface="Courier New"/>
              </a:rPr>
              <a:t>/* style rules go here */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  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style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head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Inline styles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You can apply properties and values to a single element by using the style attribute in the element itself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To add multiple properties, just separate them with semicolons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479520" y="2239920"/>
            <a:ext cx="5895000" cy="46152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style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color: red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&gt;Introduction&lt;/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7" name="CustomShape 4"/>
          <p:cNvSpPr/>
          <p:nvPr/>
        </p:nvSpPr>
        <p:spPr>
          <a:xfrm>
            <a:off x="479520" y="3545640"/>
            <a:ext cx="818460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algn="ctr"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style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color: red; margin-top: 2em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&gt;Introduction&lt;/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Inline styles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Inline styles should be avoided, unless it is absolutely necessary to override styles from an embedded or external style sheet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Inline styles are problematic in that they intersperse presentation information into the structural markup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Cascading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Style Sheets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(CSS)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311760" y="1266480"/>
            <a:ext cx="420120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is the W3C standard for defining the presentation of documents written in HTML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" name="Google Shape;80;p15" descr=""/>
          <p:cNvPicPr/>
          <p:nvPr/>
        </p:nvPicPr>
        <p:blipFill>
          <a:blip r:embed="rId1"/>
          <a:stretch/>
        </p:blipFill>
        <p:spPr>
          <a:xfrm>
            <a:off x="4572000" y="0"/>
            <a:ext cx="4590720" cy="514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External style sheets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separate text-only document that contain style rules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It must be named with the </a:t>
            </a:r>
            <a:r>
              <a:rPr b="1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.css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suffix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This is the most preferred method for attaching stylesheets to content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Write an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inline style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that makes the second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h2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gray in the previous html document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1470240" y="2287800"/>
            <a:ext cx="665604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style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color: gray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&gt;The Main Course&lt;/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Create a file named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styles.css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and take all the style rules from the html document to the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styles.css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file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Attach the styles to the html by including the following element in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&lt;head&gt;&lt;/head&gt;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1183680" y="3099960"/>
            <a:ext cx="651276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link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rel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stylesheet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800" spc="-1" strike="noStrike">
                <a:solidFill>
                  <a:srgbClr val="50fa7b"/>
                </a:solidFill>
                <a:latin typeface="Courier New"/>
                <a:ea typeface="Courier New"/>
              </a:rPr>
              <a:t>href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styles.css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Main Concepts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634320" y="1476000"/>
            <a:ext cx="1838880" cy="46152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ourier New"/>
                <a:ea typeface="Courier New"/>
              </a:rPr>
              <a:t>Inheritance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CustomShape 4"/>
          <p:cNvSpPr/>
          <p:nvPr/>
        </p:nvSpPr>
        <p:spPr>
          <a:xfrm>
            <a:off x="1399680" y="2413800"/>
            <a:ext cx="2872800" cy="461520"/>
          </a:xfrm>
          <a:prstGeom prst="rect">
            <a:avLst/>
          </a:prstGeom>
          <a:solidFill>
            <a:srgbClr val="ff79c6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000000"/>
                </a:solidFill>
                <a:latin typeface="Courier New"/>
                <a:ea typeface="Courier New"/>
              </a:rPr>
              <a:t>Document structure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2" name="CustomShape 5"/>
          <p:cNvSpPr/>
          <p:nvPr/>
        </p:nvSpPr>
        <p:spPr>
          <a:xfrm>
            <a:off x="3294720" y="1476000"/>
            <a:ext cx="3286800" cy="46152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282a36"/>
                </a:solidFill>
                <a:latin typeface="Courier New"/>
                <a:ea typeface="Courier New"/>
              </a:rPr>
              <a:t>Parents and children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3" name="CustomShape 6"/>
          <p:cNvSpPr/>
          <p:nvPr/>
        </p:nvSpPr>
        <p:spPr>
          <a:xfrm>
            <a:off x="433800" y="3351240"/>
            <a:ext cx="1479960" cy="461520"/>
          </a:xfrm>
          <a:prstGeom prst="rect">
            <a:avLst/>
          </a:prstGeom>
          <a:solidFill>
            <a:srgbClr val="980000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00"/>
                </a:solidFill>
                <a:latin typeface="Courier New"/>
                <a:ea typeface="Courier New"/>
              </a:rPr>
              <a:t>Cascade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4" name="CustomShape 7"/>
          <p:cNvSpPr/>
          <p:nvPr/>
        </p:nvSpPr>
        <p:spPr>
          <a:xfrm>
            <a:off x="7235640" y="1476000"/>
            <a:ext cx="1479960" cy="461520"/>
          </a:xfrm>
          <a:prstGeom prst="rect">
            <a:avLst/>
          </a:prstGeom>
          <a:solidFill>
            <a:srgbClr val="073763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00"/>
                </a:solidFill>
                <a:latin typeface="Courier New"/>
                <a:ea typeface="Courier New"/>
              </a:rPr>
              <a:t>Priority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CustomShape 8"/>
          <p:cNvSpPr/>
          <p:nvPr/>
        </p:nvSpPr>
        <p:spPr>
          <a:xfrm>
            <a:off x="2408400" y="3351240"/>
            <a:ext cx="1838880" cy="461520"/>
          </a:xfrm>
          <a:prstGeom prst="rect">
            <a:avLst/>
          </a:prstGeom>
          <a:solidFill>
            <a:srgbClr val="274e13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ourier New"/>
                <a:ea typeface="Courier New"/>
              </a:rPr>
              <a:t>Specificity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9"/>
          <p:cNvSpPr/>
          <p:nvPr/>
        </p:nvSpPr>
        <p:spPr>
          <a:xfrm>
            <a:off x="4742640" y="3351240"/>
            <a:ext cx="1838880" cy="461520"/>
          </a:xfrm>
          <a:prstGeom prst="rect">
            <a:avLst/>
          </a:prstGeom>
          <a:solidFill>
            <a:srgbClr val="4c1130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ourier New"/>
                <a:ea typeface="Courier New"/>
              </a:rPr>
              <a:t>Rule order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10"/>
          <p:cNvSpPr/>
          <p:nvPr/>
        </p:nvSpPr>
        <p:spPr>
          <a:xfrm>
            <a:off x="4742640" y="2413800"/>
            <a:ext cx="2872800" cy="461520"/>
          </a:xfrm>
          <a:prstGeom prst="rect">
            <a:avLst/>
          </a:prstGeom>
          <a:solidFill>
            <a:srgbClr val="783f04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ourier New"/>
                <a:ea typeface="Courier New"/>
              </a:rPr>
              <a:t>The Box Model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11"/>
          <p:cNvSpPr/>
          <p:nvPr/>
        </p:nvSpPr>
        <p:spPr>
          <a:xfrm>
            <a:off x="7076520" y="3351240"/>
            <a:ext cx="1838880" cy="461520"/>
          </a:xfrm>
          <a:prstGeom prst="rect">
            <a:avLst/>
          </a:prstGeom>
          <a:solidFill>
            <a:srgbClr val="20124d"/>
          </a:solidFill>
          <a:ln>
            <a:noFill/>
          </a:ln>
          <a:effectLst>
            <a:outerShdw algn="bl" blurRad="5715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ourier New"/>
                <a:ea typeface="Courier New"/>
              </a:rPr>
              <a:t>CSS Units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Inheritance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Styled HTML elements pass down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certain style properties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to the elements they contain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Inheritance provides a mechanism for styling elements that don’t have any explicit styles rules of their own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the previous html document add emphasis to the first word of the second paragraph using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&lt;em&gt;&lt;/em&gt;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Change the font size of the paragraph and check if the font size of the continent inside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&lt;em&gt;&lt;/em&gt;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 also changes or not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Check the inherited style rules using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Chrome DevTools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Document structure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HTML documents have an implicit structure, or hierarchy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Document structure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7" name="Google Shape;320;p49" descr=""/>
          <p:cNvPicPr/>
          <p:nvPr/>
        </p:nvPicPr>
        <p:blipFill>
          <a:blip r:embed="rId1"/>
          <a:stretch/>
        </p:blipFill>
        <p:spPr>
          <a:xfrm>
            <a:off x="0" y="1266480"/>
            <a:ext cx="9143640" cy="3874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Parent/Child Relationship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All the elements contained within a given element are said to be its descendants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For example,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h2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img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elements in the document tree shown in the previous slide are all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descendants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the </a:t>
            </a:r>
            <a:r>
              <a:rPr b="1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body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Parent/Child Relationship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 element that is directly contained within another element (with no intervening hierarchical levels) is said to be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child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that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Conversely, the containing element is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parent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For example,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 is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child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the </a:t>
            </a:r>
            <a:r>
              <a:rPr b="1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element, and the </a:t>
            </a:r>
            <a:r>
              <a:rPr b="1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p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 is its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parent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How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Stylesheets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Work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Start with a document that has been marked up in HTML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Write style rules for how you ’ d like certain elements to look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Attach the style rules to the document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Parent/Child Relationship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All of the elements higher than a particular element in the hierarchy are its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ancestors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Two elements with the same parent are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siblings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Property Inheritance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general, properties related to the styling of text—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font size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color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style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the like—are inherited by child elements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Properties such as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borders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margins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backgrounds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so on that affect the boxed area around the element tend not to be passed down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If you want to apply similar color to all texts in your document to which element should you add the color style rule in your stylesheet?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Check your answer by adding the style rule to make all your document color to blue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Conflicting Styles: The </a:t>
            </a:r>
            <a:r>
              <a:rPr b="1" lang="en" sz="3600" spc="-1" strike="noStrike">
                <a:solidFill>
                  <a:srgbClr val="009668"/>
                </a:solidFill>
                <a:latin typeface="PT Sans Narrow"/>
                <a:ea typeface="PT Sans Narrow"/>
              </a:rPr>
              <a:t>Cascade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CSS allows you to apply several style sheets to the same document, which means there are bound to be conflicts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“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cascade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” refers to what happens when several sources of style information compete for control of the elements on a page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CSS uses a hierarchical system that assigns different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weights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to the various sources of style information to handle conflicting rules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Weight is considered based on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priority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the style rule source,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specificity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the selector, and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rule order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Style Rule Hierarchy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Any style rule marked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!important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by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reader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(user)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Individual users can apply their own styles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Any style rule marked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!important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by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author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Stylesheets written by the author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Stylesheets created by the reader (user)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Browser’s default style rules (“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user agent stylesheet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”)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Assigning Importance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If you want a rule not to be overridden by a subsequent conflicting rule, include the !important indicator just after the property value and before the semicolon for that rule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1048320" y="2518560"/>
            <a:ext cx="391716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blue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!important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Specificity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It is possible for conflicts to arise in which an element is getting style instructions from more than one rule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When two rules in a style sheet conflict, the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type of selector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is used to determine the winner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Specificity refers to the fact that more specific selectors have more weight when it comes to handling style rule conflicts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Rule order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Within a style sheet, if there are conflicts within style rules of identical weight, whichever one comes last in the list “wins.”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3341520" y="2104560"/>
            <a:ext cx="2093760" cy="295272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red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blue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5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5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500" spc="-1" strike="noStrike">
                <a:solidFill>
                  <a:srgbClr val="bd93f9"/>
                </a:solidFill>
                <a:latin typeface="Courier New"/>
                <a:ea typeface="Courier New"/>
              </a:rPr>
              <a:t>green</a:t>
            </a: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5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Box Model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Browsers see every element on the page (both block and inline) as being contained in a little rectangular box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You can apply properties such as borders, margins, padding, and backgrounds to these boxes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Use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Chrome DevTools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to check the rectangular box around each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Marking Up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Document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Create the page shown in the right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8" name="Google Shape;93;p17" descr=""/>
          <p:cNvPicPr/>
          <p:nvPr/>
        </p:nvPicPr>
        <p:blipFill>
          <a:blip r:embed="rId1"/>
          <a:stretch/>
        </p:blipFill>
        <p:spPr>
          <a:xfrm>
            <a:off x="2325960" y="175680"/>
            <a:ext cx="9143640" cy="487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CSS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CSS3 provides a variety of units of measurement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They fall into two broad categories: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absolute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and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relative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CSS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Absolute units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 have predefined meanings or real-world equivalents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With the exception of pixels, they are not appropriate for web pages that appear on screens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Relative units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are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based on the size of something else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such as the default text size or the size of the parent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Child elements do not inherit the relative values of their parent, but rather the resulting calculated value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Absolute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pixel, defined as equal to 1/96 of an inch in CSS3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inches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mm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millimeters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Relative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unit of measurement equal to the current font size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x-height, approximately the height of a lowercase “x” in the 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rem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root em, equal to the em size of the root element (html)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Relative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zero width, equal to the width of a zero (0) in the current font and size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vw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viewport width unit, equal to 1/100 of the current viewport (browser window) width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viewport height unit, equal to 1/100 of the current viewport height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Relative units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vmin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iewport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min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imum unit, equal to the value of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vw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vh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whichever is smaller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vmax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iewport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max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imum unit, equal to the value of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vw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vh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whichever is larger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CSS Units: Percentages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Percentages are another common measurement value for web page elements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Percentages are calculated relative to another value, such as the value of a property applied to the current element or its parent or ancestor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When used for page layouts, percentage values ensure that page elements stay proportional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</a:t>
            </a:r>
            <a:r>
              <a:rPr b="1" lang="en" sz="3600" spc="-1" strike="noStrike">
                <a:solidFill>
                  <a:srgbClr val="1c4587"/>
                </a:solidFill>
                <a:latin typeface="Courier New"/>
                <a:ea typeface="Courier New"/>
              </a:rPr>
              <a:t>rem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 unit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modern browsers, the default root font size is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16 pixels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; therefore, a rem is equivalent to a 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16-pixel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unit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</a:t>
            </a:r>
            <a:r>
              <a:rPr b="1" lang="en" sz="3600" spc="-1" strike="noStrike">
                <a:solidFill>
                  <a:srgbClr val="1c4587"/>
                </a:solidFill>
                <a:latin typeface="Courier New"/>
                <a:ea typeface="Courier New"/>
              </a:rPr>
              <a:t>em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 unit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For text with a font size of 1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6 pixels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measures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16 pixels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; for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12-pixel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text, an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equals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12 pixels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2" name="Google Shape;449;p70" descr=""/>
          <p:cNvPicPr/>
          <p:nvPr/>
        </p:nvPicPr>
        <p:blipFill>
          <a:blip r:embed="rId1"/>
          <a:stretch/>
        </p:blipFill>
        <p:spPr>
          <a:xfrm>
            <a:off x="0" y="2319480"/>
            <a:ext cx="9143640" cy="2823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</a:t>
            </a:r>
            <a:r>
              <a:rPr b="1" lang="en" sz="3600" spc="-1" strike="noStrike">
                <a:solidFill>
                  <a:srgbClr val="1c4587"/>
                </a:solidFill>
                <a:latin typeface="Courier New"/>
                <a:ea typeface="Courier New"/>
              </a:rPr>
              <a:t>em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 unit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5" name="Google Shape;456;p71" descr=""/>
          <p:cNvPicPr/>
          <p:nvPr/>
        </p:nvPicPr>
        <p:blipFill>
          <a:blip r:embed="rId1"/>
          <a:stretch/>
        </p:blipFill>
        <p:spPr>
          <a:xfrm>
            <a:off x="0" y="1294920"/>
            <a:ext cx="9143640" cy="3848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Writing CSS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Rules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stylesheet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is made up of one or more style instructions (called style rules) that describe how an element or group of elements should be displayed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 Rules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3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2797200" y="2258640"/>
            <a:ext cx="4676040" cy="277308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green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large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34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Viewport percentage lengths (vw/vh)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viewport width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vw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and viewport height (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vh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 units are relative to the size of the viewport (browser window)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vw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is equal to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1/100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the width of the viewport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vh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is equal to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1/100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the height of the viewport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Viewport-based units are useful for making images and text elements stay the full width or height of the viewport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34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Viewport percentage lengths (vw/vh)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666000" y="1491480"/>
            <a:ext cx="2746440" cy="166284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header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width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vw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height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vh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CustomShape 4"/>
          <p:cNvSpPr/>
          <p:nvPr/>
        </p:nvSpPr>
        <p:spPr>
          <a:xfrm>
            <a:off x="4572000" y="2169360"/>
            <a:ext cx="2746440" cy="166284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img</a:t>
            </a: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0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width</a:t>
            </a:r>
            <a:r>
              <a:rPr b="0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50</a:t>
            </a:r>
            <a:r>
              <a:rPr b="0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vw</a:t>
            </a: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0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height</a:t>
            </a:r>
            <a:r>
              <a:rPr b="0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50</a:t>
            </a:r>
            <a:r>
              <a:rPr b="0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vh</a:t>
            </a: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1004040" y="1751760"/>
            <a:ext cx="7136280" cy="1022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54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Formating Text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2137320" y="2850120"/>
            <a:ext cx="487008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Basic Font Properties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CSS, fonts are specified using a set of font-related properties for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typeface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size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weight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font style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special characters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There are also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shortcut properties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that let you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specify multiple font attributes in a single rule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Font Properties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font-family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font-size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font-weight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font-style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font-variant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Typeface (Font Family)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font-family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897120" y="1794240"/>
            <a:ext cx="7635240" cy="55260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Duru Sans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Verdana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 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Generic font families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2" name="Google Shape;501;p78" descr=""/>
          <p:cNvPicPr/>
          <p:nvPr/>
        </p:nvPicPr>
        <p:blipFill>
          <a:blip r:embed="rId1"/>
          <a:stretch/>
        </p:blipFill>
        <p:spPr>
          <a:xfrm>
            <a:off x="4631040" y="0"/>
            <a:ext cx="451260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Generic font families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Serif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Examples: </a:t>
            </a:r>
            <a:r>
              <a:rPr b="0" lang="en" sz="1800" spc="-1" strike="noStrike">
                <a:solidFill>
                  <a:srgbClr val="009668"/>
                </a:solidFill>
                <a:latin typeface="Times New Roman"/>
                <a:ea typeface="Times New Roman"/>
              </a:rPr>
              <a:t>Times New Roman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0" lang="en" sz="1800" spc="-1" strike="noStrike">
                <a:solidFill>
                  <a:srgbClr val="009668"/>
                </a:solidFill>
                <a:latin typeface="Georgia"/>
                <a:ea typeface="Georgia"/>
              </a:rPr>
              <a:t>Georgia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Serif typefaces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have decorative slab-like appendages (serifs) on the ends of certain letter strokes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Generic font families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sans-serif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Examples: </a:t>
            </a:r>
            <a:r>
              <a:rPr b="0" lang="en" sz="1800" spc="-1" strike="noStrike">
                <a:solidFill>
                  <a:srgbClr val="009668"/>
                </a:solidFill>
                <a:latin typeface="Arial"/>
                <a:ea typeface="Arial"/>
              </a:rPr>
              <a:t>Arial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0" lang="en" sz="1800" spc="-1" strike="noStrike">
                <a:solidFill>
                  <a:srgbClr val="009668"/>
                </a:solidFill>
                <a:latin typeface="Verdana"/>
                <a:ea typeface="Verdana"/>
              </a:rPr>
              <a:t>Verdana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0" lang="en" sz="1800" spc="-1" strike="noStrike">
                <a:solidFill>
                  <a:srgbClr val="009668"/>
                </a:solidFill>
                <a:latin typeface="Trebuchet MS"/>
                <a:ea typeface="Trebuchet MS"/>
              </a:rPr>
              <a:t>Trebuchet</a:t>
            </a:r>
            <a:r>
              <a:rPr b="0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 </a:t>
            </a:r>
            <a:r>
              <a:rPr b="0" lang="en" sz="1800" spc="-1" strike="noStrike">
                <a:solidFill>
                  <a:srgbClr val="009668"/>
                </a:solidFill>
                <a:latin typeface="Trebuchet MS"/>
                <a:ea typeface="Trebuchet MS"/>
              </a:rPr>
              <a:t>MS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0" lang="en" sz="1800" spc="-1" strike="noStrike">
                <a:solidFill>
                  <a:srgbClr val="009668"/>
                </a:solidFill>
                <a:latin typeface="Helvetica Neue"/>
                <a:ea typeface="Helvetica Neue"/>
              </a:rPr>
              <a:t>Helvetica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Sans-serif typefaces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have straight letter strokes that do not end in serifs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Generic font families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monospace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Examples: </a:t>
            </a:r>
            <a:r>
              <a:rPr b="0" lang="en" sz="1800" spc="-1" strike="noStrike">
                <a:solidFill>
                  <a:srgbClr val="009668"/>
                </a:solidFill>
                <a:latin typeface="Courier New"/>
                <a:ea typeface="Courier New"/>
              </a:rPr>
              <a:t>Courier New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Monospace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(also called constant width) </a:t>
            </a: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typefaces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all characters take up the same amount of space on a line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Writing CSS </a:t>
            </a: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Rules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Open Sans"/>
                <a:ea typeface="Open Sans"/>
              </a:rPr>
              <a:t>CSS Rule Syntax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3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" name="Google Shape;107;p19" descr=""/>
          <p:cNvPicPr/>
          <p:nvPr/>
        </p:nvPicPr>
        <p:blipFill>
          <a:blip r:embed="rId1"/>
          <a:stretch/>
        </p:blipFill>
        <p:spPr>
          <a:xfrm>
            <a:off x="39960" y="2258280"/>
            <a:ext cx="9143640" cy="253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Font stack strategies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best practice for specifying fonts for web pages is to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start with your first choice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provide some similar alternatives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then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end with a generic font family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457920" y="3243240"/>
            <a:ext cx="852012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body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Oswald, Univers,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Tahoma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Geneva,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TextShape 2"/>
          <p:cNvSpPr txBox="1"/>
          <p:nvPr/>
        </p:nvSpPr>
        <p:spPr>
          <a:xfrm>
            <a:off x="311760" y="1266480"/>
            <a:ext cx="232848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Create HTML document inside </a:t>
            </a:r>
            <a:r>
              <a:rPr b="1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menu.html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file for the page shown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4" name="Google Shape;533;p83" descr=""/>
          <p:cNvPicPr/>
          <p:nvPr/>
        </p:nvPicPr>
        <p:blipFill>
          <a:blip r:embed="rId1"/>
          <a:stretch/>
        </p:blipFill>
        <p:spPr>
          <a:xfrm>
            <a:off x="2574000" y="0"/>
            <a:ext cx="6569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Make main text of the HTML document you have created appear in </a:t>
            </a:r>
            <a:r>
              <a:rPr b="1" lang="en" sz="1800" spc="-1" strike="noStrike">
                <a:solidFill>
                  <a:srgbClr val="695d46"/>
                </a:solidFill>
                <a:latin typeface="Verdana"/>
                <a:ea typeface="Verdana"/>
              </a:rPr>
              <a:t>Verdana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some other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sans-serif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865080" y="2208240"/>
            <a:ext cx="679932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body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Verdana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Use display font called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Marko One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from Google Web Fonts (</a:t>
            </a:r>
            <a:r>
              <a:rPr b="0" lang="en" sz="1800" spc="-1" strike="noStrike" u="sng">
                <a:solidFill>
                  <a:srgbClr val="009668"/>
                </a:solidFill>
                <a:uFillTx/>
                <a:latin typeface="Open Sans"/>
                <a:ea typeface="Open Sans"/>
                <a:hlinkClick r:id="rId1"/>
              </a:rPr>
              <a:t>www.google.com/webfonts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443160" y="2239920"/>
            <a:ext cx="8520120" cy="26319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head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meta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0" i="1" lang="en" sz="1700" spc="-1" strike="noStrike">
                <a:solidFill>
                  <a:srgbClr val="50fa7b"/>
                </a:solidFill>
                <a:latin typeface="Courier New"/>
                <a:ea typeface="Courier New"/>
              </a:rPr>
              <a:t>charset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1fa8c"/>
                </a:solidFill>
                <a:latin typeface="Courier New"/>
                <a:ea typeface="Courier New"/>
              </a:rPr>
              <a:t>UTF-8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title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&gt;CSS Lab&lt;/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title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1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link</a:t>
            </a:r>
            <a:r>
              <a:rPr b="1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700" spc="-1" strike="noStrike">
                <a:solidFill>
                  <a:srgbClr val="50fa7b"/>
                </a:solidFill>
                <a:latin typeface="Courier New"/>
                <a:ea typeface="Courier New"/>
              </a:rPr>
              <a:t>href</a:t>
            </a:r>
            <a:r>
              <a:rPr b="1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700" spc="-1" strike="noStrike">
                <a:solidFill>
                  <a:srgbClr val="f1fa8c"/>
                </a:solidFill>
                <a:latin typeface="Courier New"/>
                <a:ea typeface="Courier New"/>
              </a:rPr>
              <a:t>http://fonts.googleapis.com/css?family=Marko+One</a:t>
            </a:r>
            <a:r>
              <a:rPr b="1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i="1" lang="en" sz="1700" spc="-1" strike="noStrike">
                <a:solidFill>
                  <a:srgbClr val="50fa7b"/>
                </a:solidFill>
                <a:latin typeface="Courier New"/>
                <a:ea typeface="Courier New"/>
              </a:rPr>
              <a:t>rel</a:t>
            </a:r>
            <a:r>
              <a:rPr b="1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1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700" spc="-1" strike="noStrike">
                <a:solidFill>
                  <a:srgbClr val="f1fa8c"/>
                </a:solidFill>
                <a:latin typeface="Courier New"/>
                <a:ea typeface="Courier New"/>
              </a:rPr>
              <a:t>stylesheet</a:t>
            </a:r>
            <a:r>
              <a:rPr b="1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link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0" i="1" lang="en" sz="1700" spc="-1" strike="noStrike">
                <a:solidFill>
                  <a:srgbClr val="50fa7b"/>
                </a:solidFill>
                <a:latin typeface="Courier New"/>
                <a:ea typeface="Courier New"/>
              </a:rPr>
              <a:t>href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1fa8c"/>
                </a:solidFill>
                <a:latin typeface="Courier New"/>
                <a:ea typeface="Courier New"/>
              </a:rPr>
              <a:t>css/styles.css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0" i="1" lang="en" sz="1700" spc="-1" strike="noStrike">
                <a:solidFill>
                  <a:srgbClr val="50fa7b"/>
                </a:solidFill>
                <a:latin typeface="Courier New"/>
                <a:ea typeface="Courier New"/>
              </a:rPr>
              <a:t>rel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=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1fa8c"/>
                </a:solidFill>
                <a:latin typeface="Courier New"/>
                <a:ea typeface="Courier New"/>
              </a:rPr>
              <a:t>stylesheet</a:t>
            </a:r>
            <a:r>
              <a:rPr b="0" lang="en" sz="17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 &gt;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&lt;/</a:t>
            </a:r>
            <a:r>
              <a:rPr b="0" lang="en" sz="1700" spc="-1" strike="noStrike">
                <a:solidFill>
                  <a:srgbClr val="ff79c6"/>
                </a:solidFill>
                <a:latin typeface="Courier New"/>
                <a:ea typeface="Courier New"/>
              </a:rPr>
              <a:t>head</a:t>
            </a:r>
            <a:r>
              <a:rPr b="0" lang="en" sz="1700" spc="-1" strike="noStrike">
                <a:solidFill>
                  <a:srgbClr val="f8f8f2"/>
                </a:solidFill>
                <a:latin typeface="Courier New"/>
                <a:ea typeface="Courier New"/>
              </a:rPr>
              <a:t>&gt;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623520" y="119484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Write a rule that applies Marko One font to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1088280" y="2104560"/>
            <a:ext cx="646488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font-family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Marko One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Georgia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Specifying Font Size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font-size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length unit | percentage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xx-small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</a:t>
            </a:r>
            <a:r>
              <a:rPr b="0" lang="en" sz="1800" spc="-1" strike="noStrike">
                <a:solidFill>
                  <a:srgbClr val="0c343d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x-small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small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medium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large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x-large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xx-large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smaller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073763"/>
                </a:solidFill>
                <a:latin typeface="Courier New"/>
                <a:ea typeface="Courier New"/>
              </a:rPr>
              <a:t>larger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0c343d"/>
                </a:solidFill>
                <a:latin typeface="Courier New"/>
                <a:ea typeface="Courier New"/>
              </a:rPr>
              <a:t>medium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preferred font-size values are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rem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, and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%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Specifying Font Size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8" name="Google Shape;567;p88" descr=""/>
          <p:cNvPicPr/>
          <p:nvPr/>
        </p:nvPicPr>
        <p:blipFill>
          <a:blip r:embed="rId1"/>
          <a:stretch/>
        </p:blipFill>
        <p:spPr>
          <a:xfrm>
            <a:off x="0" y="1266480"/>
            <a:ext cx="9143640" cy="3458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Specifying Font Size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Percentage values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To maintain the browser’s default size, set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font-size</a:t>
            </a:r>
            <a:r>
              <a:rPr b="0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of the root element to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100%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833400" y="2638080"/>
            <a:ext cx="339156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html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%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Specifying Font Size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Percentage values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In the following example,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inherits the default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16px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size from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html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element, and applying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150%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value multiplies that inherited value, resulting in an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that is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24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pixels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960" y="2900880"/>
            <a:ext cx="630576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font-size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150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%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 </a:t>
            </a:r>
            <a:r>
              <a:rPr b="1" lang="en" sz="1800" spc="-1" strike="noStrike">
                <a:solidFill>
                  <a:srgbClr val="6272a4"/>
                </a:solidFill>
                <a:latin typeface="Courier New"/>
                <a:ea typeface="Courier New"/>
              </a:rPr>
              <a:t>/* 150% of 16 = 24 */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Set the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font-size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of the body element to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100%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Set the main heading to be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24 pixels 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using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em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percentage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units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Make the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h2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 the same size as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body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text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Writing CSS Rules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selector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identifies the element or elements to be affected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" name="Google Shape;114;p20" descr=""/>
          <p:cNvPicPr/>
          <p:nvPr/>
        </p:nvPicPr>
        <p:blipFill>
          <a:blip r:embed="rId1"/>
          <a:stretch/>
        </p:blipFill>
        <p:spPr>
          <a:xfrm>
            <a:off x="39960" y="2258280"/>
            <a:ext cx="9143640" cy="253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18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Font Weight (Boldness)</a:t>
            </a:r>
            <a:br/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font-weight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bold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bolder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lighter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100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200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300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400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500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600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700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800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900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 example is shown in the next slide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extShape 1"/>
          <p:cNvSpPr txBox="1"/>
          <p:nvPr/>
        </p:nvSpPr>
        <p:spPr>
          <a:xfrm>
            <a:off x="-1113480" y="13060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0" name="Google Shape;599;p93" descr=""/>
          <p:cNvPicPr/>
          <p:nvPr/>
        </p:nvPicPr>
        <p:blipFill>
          <a:blip r:embed="rId1"/>
          <a:stretch/>
        </p:blipFill>
        <p:spPr>
          <a:xfrm>
            <a:off x="733320" y="0"/>
            <a:ext cx="767700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Font Style (Italics)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font-style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property affects the posture of the text—that is, whether the letter shapes are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vertical (normal)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or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slanted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(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italic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and </a:t>
            </a: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oblique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font-style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: </a:t>
            </a:r>
            <a:r>
              <a:rPr b="1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|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italic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oblique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: </a:t>
            </a:r>
            <a:r>
              <a:rPr b="1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Make the definition terms </a:t>
            </a:r>
            <a:r>
              <a:rPr b="0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bold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and </a:t>
            </a:r>
            <a:r>
              <a:rPr b="0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italic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Shortcut font Property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font-style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font-weight font-variant font-stretch font-size/line-height font-family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caption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icon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menu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message-box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small-caption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status-bar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depends on default value for each property listed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Shortcut font Property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At minimum, the font property must include a font-size value and a font-family value, in that order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1390680" y="2670120"/>
            <a:ext cx="407628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The Shortcut font Property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font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At minimum, the font property must include a font-size value and a font-family value, in that order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1390680" y="2670120"/>
            <a:ext cx="407628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sans-serif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EXERCISE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Replace all the font properties we’ve specified for 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h1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element with one declaration with the shorthand font property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1088280" y="2255760"/>
            <a:ext cx="7277040" cy="129276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font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bold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1.5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1fa8c"/>
                </a:solidFill>
                <a:latin typeface="Courier New"/>
                <a:ea typeface="Courier New"/>
              </a:rPr>
              <a:t>Marko One</a:t>
            </a:r>
            <a:r>
              <a:rPr b="1" lang="en" sz="1800" spc="-1" strike="noStrike">
                <a:solidFill>
                  <a:srgbClr val="e9f284"/>
                </a:solidFill>
                <a:latin typeface="Courier New"/>
                <a:ea typeface="Courier New"/>
              </a:rPr>
              <a:t>"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Georgia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serif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Changing Text Color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color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color value (name or numeric)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depends on the browser and user’s preferences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Changing Text Color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color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CustomShape 3"/>
          <p:cNvSpPr/>
          <p:nvPr/>
        </p:nvSpPr>
        <p:spPr>
          <a:xfrm>
            <a:off x="3755520" y="272880"/>
            <a:ext cx="4450320" cy="462348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gray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#666666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#666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h1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color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rgb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(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,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102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);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Writing CSS Rules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declaration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provides the rendering instructions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" name="Google Shape;121;p21" descr=""/>
          <p:cNvPicPr/>
          <p:nvPr/>
        </p:nvPicPr>
        <p:blipFill>
          <a:blip r:embed="rId1"/>
          <a:stretch/>
        </p:blipFill>
        <p:spPr>
          <a:xfrm>
            <a:off x="39960" y="2258280"/>
            <a:ext cx="9143640" cy="253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Line Adjustment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</a:t>
            </a: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line-height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 property defines the minimum distance from baseline to baseline in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line-height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number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length measurement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percentage</a:t>
            </a:r>
            <a:r>
              <a:rPr b="0" lang="en" sz="1800" spc="-1" strike="noStrike">
                <a:solidFill>
                  <a:srgbClr val="695d46"/>
                </a:solidFill>
                <a:latin typeface="Courier New"/>
                <a:ea typeface="Courier New"/>
              </a:rPr>
              <a:t> |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normal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Line Adjustment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5" name="Google Shape;664;p103" descr=""/>
          <p:cNvPicPr/>
          <p:nvPr/>
        </p:nvPicPr>
        <p:blipFill>
          <a:blip r:embed="rId1"/>
          <a:stretch/>
        </p:blipFill>
        <p:spPr>
          <a:xfrm>
            <a:off x="0" y="1419840"/>
            <a:ext cx="9143640" cy="3290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Line Adjustment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2608920" y="1404000"/>
            <a:ext cx="3717720" cy="351324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line-height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line-height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2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line-height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200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%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Indents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text-indent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length measurement | percentage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Indents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TextShape 2"/>
          <p:cNvSpPr txBox="1"/>
          <p:nvPr/>
        </p:nvSpPr>
        <p:spPr>
          <a:xfrm>
            <a:off x="311760" y="1266480"/>
            <a:ext cx="404856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The effect is shown in the next slide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4649400" y="1055520"/>
            <a:ext cx="3864960" cy="3513240"/>
          </a:xfrm>
          <a:prstGeom prst="rect">
            <a:avLst/>
          </a:prstGeom>
          <a:solidFill>
            <a:srgbClr val="0c343d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p#1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text-indent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2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em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p#2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text-indent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25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%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p#3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  </a:t>
            </a:r>
            <a:r>
              <a:rPr b="1" lang="en" sz="1800" spc="-1" strike="noStrike">
                <a:solidFill>
                  <a:srgbClr val="8be9fd"/>
                </a:solidFill>
                <a:latin typeface="Courier New"/>
                <a:ea typeface="Courier New"/>
              </a:rPr>
              <a:t>text-indent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: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 </a:t>
            </a:r>
            <a:r>
              <a:rPr b="1" lang="en" sz="1800" spc="-1" strike="noStrike">
                <a:solidFill>
                  <a:srgbClr val="bd93f9"/>
                </a:solidFill>
                <a:latin typeface="Courier New"/>
                <a:ea typeface="Courier New"/>
              </a:rPr>
              <a:t>-35</a:t>
            </a:r>
            <a:r>
              <a:rPr b="1" lang="en" sz="1800" spc="-1" strike="noStrike">
                <a:solidFill>
                  <a:srgbClr val="ff79c6"/>
                </a:solidFill>
                <a:latin typeface="Courier New"/>
                <a:ea typeface="Courier New"/>
              </a:rPr>
              <a:t>px</a:t>
            </a: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f8f8f2"/>
                </a:solidFill>
                <a:latin typeface="Courier New"/>
                <a:ea typeface="Courier New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Shape 1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5" name="Google Shape;690;p107" descr=""/>
          <p:cNvPicPr/>
          <p:nvPr/>
        </p:nvPicPr>
        <p:blipFill>
          <a:blip r:embed="rId1"/>
          <a:stretch/>
        </p:blipFill>
        <p:spPr>
          <a:xfrm>
            <a:off x="0" y="306360"/>
            <a:ext cx="9143640" cy="4530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Horizontal Text Alignment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text-align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left | right | center | justify | start | 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start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An example is shown in the next slide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701;p109" descr=""/>
          <p:cNvPicPr/>
          <p:nvPr/>
        </p:nvPicPr>
        <p:blipFill>
          <a:blip r:embed="rId1"/>
          <a:stretch/>
        </p:blipFill>
        <p:spPr>
          <a:xfrm>
            <a:off x="352800" y="0"/>
            <a:ext cx="84380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Decoration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1800" spc="-1" strike="noStrike">
                <a:solidFill>
                  <a:srgbClr val="980000"/>
                </a:solidFill>
                <a:latin typeface="Courier New"/>
                <a:ea typeface="Courier New"/>
              </a:rPr>
              <a:t>text-decoration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Values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 none | underline | overline | line-through | blink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" sz="1800" spc="-1" strike="noStrike">
                <a:solidFill>
                  <a:srgbClr val="009668"/>
                </a:solidFill>
                <a:latin typeface="Open Sans"/>
                <a:ea typeface="Open Sans"/>
              </a:rPr>
              <a:t>Default</a:t>
            </a: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: </a:t>
            </a:r>
            <a:r>
              <a:rPr b="0" lang="en" sz="1800" spc="-1" strike="noStrike">
                <a:solidFill>
                  <a:srgbClr val="20124d"/>
                </a:solidFill>
                <a:latin typeface="Courier New"/>
                <a:ea typeface="Courier New"/>
              </a:rPr>
              <a:t>none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TextShape 1"/>
          <p:cNvSpPr txBox="1"/>
          <p:nvPr/>
        </p:nvSpPr>
        <p:spPr>
          <a:xfrm>
            <a:off x="311760" y="444960"/>
            <a:ext cx="8520120" cy="707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34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ef6c00"/>
                </a:solidFill>
                <a:latin typeface="PT Sans Narrow"/>
                <a:ea typeface="PT Sans Narrow"/>
              </a:rPr>
              <a:t>Text Decoration</a:t>
            </a:r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TextShape 2"/>
          <p:cNvSpPr txBox="1"/>
          <p:nvPr/>
        </p:nvSpPr>
        <p:spPr>
          <a:xfrm>
            <a:off x="311760" y="1266480"/>
            <a:ext cx="8520120" cy="3302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695d46"/>
                </a:solidFill>
                <a:latin typeface="Open Sans"/>
                <a:ea typeface="Open Sans"/>
              </a:rPr>
              <a:t>Examples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3" name="Google Shape;714;p111" descr=""/>
          <p:cNvPicPr/>
          <p:nvPr/>
        </p:nvPicPr>
        <p:blipFill>
          <a:blip r:embed="rId1"/>
          <a:stretch/>
        </p:blipFill>
        <p:spPr>
          <a:xfrm>
            <a:off x="533520" y="355320"/>
            <a:ext cx="9143640" cy="464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2023-09-05T16:18:17Z</dcterms:modified>
  <cp:revision>1</cp:revision>
  <dc:subject/>
  <dc:title/>
</cp:coreProperties>
</file>